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40" r:id="rId3"/>
    <p:sldId id="341" r:id="rId4"/>
    <p:sldId id="421" r:id="rId5"/>
    <p:sldId id="353" r:id="rId6"/>
    <p:sldId id="309" r:id="rId7"/>
    <p:sldId id="311" r:id="rId8"/>
    <p:sldId id="422" r:id="rId9"/>
    <p:sldId id="331" r:id="rId10"/>
    <p:sldId id="342" r:id="rId11"/>
    <p:sldId id="423" r:id="rId12"/>
    <p:sldId id="424" r:id="rId13"/>
    <p:sldId id="343" r:id="rId14"/>
    <p:sldId id="344" r:id="rId15"/>
    <p:sldId id="332" r:id="rId16"/>
    <p:sldId id="426" r:id="rId17"/>
    <p:sldId id="427" r:id="rId18"/>
    <p:sldId id="345" r:id="rId19"/>
    <p:sldId id="347" r:id="rId20"/>
    <p:sldId id="346" r:id="rId21"/>
    <p:sldId id="348" r:id="rId22"/>
    <p:sldId id="333" r:id="rId23"/>
    <p:sldId id="334" r:id="rId24"/>
    <p:sldId id="352" r:id="rId25"/>
    <p:sldId id="428" r:id="rId26"/>
  </p:sldIdLst>
  <p:sldSz cx="12192000" cy="6858000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1111"/>
    <a:srgbClr val="FC4242"/>
    <a:srgbClr val="FF6C00"/>
    <a:srgbClr val="85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99466" autoAdjust="0"/>
  </p:normalViewPr>
  <p:slideViewPr>
    <p:cSldViewPr>
      <p:cViewPr varScale="1">
        <p:scale>
          <a:sx n="100" d="100"/>
          <a:sy n="100" d="100"/>
        </p:scale>
        <p:origin x="114" y="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1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978" y="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6FAAC57-63D8-4EE5-B573-4725637B62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638"/>
          </a:xfrm>
          <a:prstGeom prst="rect">
            <a:avLst/>
          </a:prstGeom>
        </p:spPr>
        <p:txBody>
          <a:bodyPr vert="horz" lIns="95162" tIns="47581" rIns="95162" bIns="47581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F6BFCC-4B5E-4E03-AE7A-FB28EBACED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638"/>
          </a:xfrm>
          <a:prstGeom prst="rect">
            <a:avLst/>
          </a:prstGeom>
        </p:spPr>
        <p:txBody>
          <a:bodyPr vert="horz" lIns="95162" tIns="47581" rIns="95162" bIns="47581" rtlCol="0"/>
          <a:lstStyle>
            <a:lvl1pPr algn="r">
              <a:defRPr sz="1200"/>
            </a:lvl1pPr>
          </a:lstStyle>
          <a:p>
            <a:fld id="{04DE9EE2-1B70-4843-A533-20D8BA8F14C2}" type="datetimeFigureOut">
              <a:rPr lang="es-ES" smtClean="0"/>
              <a:t>17/10/2020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54B7DE5-7696-4435-82BA-999DB58507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976"/>
            <a:ext cx="3077137" cy="512638"/>
          </a:xfrm>
          <a:prstGeom prst="rect">
            <a:avLst/>
          </a:prstGeom>
        </p:spPr>
        <p:txBody>
          <a:bodyPr vert="horz" lIns="95162" tIns="47581" rIns="95162" bIns="47581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740F231-6156-498F-A8CD-C587CFC542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0506" y="9721976"/>
            <a:ext cx="3077137" cy="512638"/>
          </a:xfrm>
          <a:prstGeom prst="rect">
            <a:avLst/>
          </a:prstGeom>
        </p:spPr>
        <p:txBody>
          <a:bodyPr vert="horz" lIns="95162" tIns="47581" rIns="95162" bIns="47581" rtlCol="0" anchor="b"/>
          <a:lstStyle>
            <a:lvl1pPr algn="r">
              <a:defRPr sz="1200"/>
            </a:lvl1pPr>
          </a:lstStyle>
          <a:p>
            <a:fld id="{B73D199D-8274-4500-AEA7-1810DEBA24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0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1730"/>
          </a:xfrm>
          <a:prstGeom prst="rect">
            <a:avLst/>
          </a:prstGeom>
        </p:spPr>
        <p:txBody>
          <a:bodyPr vert="horz" lIns="95162" tIns="47581" rIns="95162" bIns="47581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6" y="2"/>
            <a:ext cx="3076363" cy="511730"/>
          </a:xfrm>
          <a:prstGeom prst="rect">
            <a:avLst/>
          </a:prstGeom>
        </p:spPr>
        <p:txBody>
          <a:bodyPr vert="horz" lIns="95162" tIns="47581" rIns="95162" bIns="47581" rtlCol="0"/>
          <a:lstStyle>
            <a:lvl1pPr algn="r">
              <a:defRPr sz="1200"/>
            </a:lvl1pPr>
          </a:lstStyle>
          <a:p>
            <a:fld id="{A3C7B243-5CAE-49BA-A4CF-6AC30083A298}" type="datetimeFigureOut">
              <a:rPr lang="es-ES" smtClean="0"/>
              <a:t>17/10/2020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62" tIns="47581" rIns="95162" bIns="47581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5162" tIns="47581" rIns="95162" bIns="4758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6363" cy="511730"/>
          </a:xfrm>
          <a:prstGeom prst="rect">
            <a:avLst/>
          </a:prstGeom>
        </p:spPr>
        <p:txBody>
          <a:bodyPr vert="horz" lIns="95162" tIns="47581" rIns="95162" bIns="47581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3" cy="511730"/>
          </a:xfrm>
          <a:prstGeom prst="rect">
            <a:avLst/>
          </a:prstGeom>
        </p:spPr>
        <p:txBody>
          <a:bodyPr vert="horz" lIns="95162" tIns="47581" rIns="95162" bIns="47581" rtlCol="0" anchor="b"/>
          <a:lstStyle>
            <a:lvl1pPr algn="r">
              <a:defRPr sz="1200"/>
            </a:lvl1pPr>
          </a:lstStyle>
          <a:p>
            <a:fld id="{9FD2973D-F5DC-42DA-8A83-FD9863509D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25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4E3AC45-2381-B742-80FC-EBEC41E83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8821"/>
            <a:ext cx="12192000" cy="383519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1628806"/>
            <a:ext cx="10363200" cy="127001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6C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2924944"/>
            <a:ext cx="8534400" cy="1152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225DDA9-3C0D-EF4F-8E86-0116F4CEE3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6045049"/>
            <a:ext cx="1288800" cy="53068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1A1A520-DE23-AC41-928A-1894CF0C5D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135" y="6021288"/>
            <a:ext cx="1286933" cy="56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9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D28D8B94-49A7-574E-94FB-5B24D7D43F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1"/>
            <a:ext cx="12192000" cy="3305018"/>
          </a:xfrm>
          <a:prstGeom prst="rect">
            <a:avLst/>
          </a:prstGeom>
          <a:effectLst>
            <a:reflection stA="30000" endPos="65000" dist="50800" dir="5400000" sy="-100000" algn="bl" rotWithShape="0"/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2132857"/>
            <a:ext cx="10972800" cy="399330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5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453340"/>
            <a:ext cx="2844800" cy="19613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EA01CE4-C87B-497B-B0A7-B9F29E23DCBC}" type="datetimeFigureOut">
              <a:rPr lang="es-ES" smtClean="0"/>
              <a:pPr/>
              <a:t>17/10/2020</a:t>
            </a:fld>
            <a:endParaRPr lang="es-E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453340"/>
            <a:ext cx="3860800" cy="19613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ES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453340"/>
            <a:ext cx="2844800" cy="19613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5BFC849-1C75-450A-87DD-0A45BFE317C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72F357-86C3-AA45-878D-5977FC8C0F0A}"/>
              </a:ext>
            </a:extLst>
          </p:cNvPr>
          <p:cNvSpPr txBox="1"/>
          <p:nvPr userDrawn="1"/>
        </p:nvSpPr>
        <p:spPr>
          <a:xfrm>
            <a:off x="815415" y="980734"/>
            <a:ext cx="10561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FF6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88442AB7-A475-1543-A3A9-F3C10DC59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8072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200" b="0" i="0">
                <a:solidFill>
                  <a:srgbClr val="FF6C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2122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525348"/>
            <a:ext cx="2844800" cy="19613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EA01CE4-C87B-497B-B0A7-B9F29E23DCBC}" type="datetimeFigureOut">
              <a:rPr lang="es-ES" smtClean="0"/>
              <a:pPr/>
              <a:t>17/10/2020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525348"/>
            <a:ext cx="3860800" cy="19613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525348"/>
            <a:ext cx="2844800" cy="19613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5BFC849-1C75-450A-87DD-0A45BFE317C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580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>
            <a:spLocks noGrp="1"/>
          </p:cNvSpPr>
          <p:nvPr>
            <p:ph sz="half" idx="1"/>
          </p:nvPr>
        </p:nvSpPr>
        <p:spPr>
          <a:xfrm>
            <a:off x="2543605" y="980728"/>
            <a:ext cx="4416491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sz="half" idx="10"/>
          </p:nvPr>
        </p:nvSpPr>
        <p:spPr>
          <a:xfrm>
            <a:off x="7300664" y="980728"/>
            <a:ext cx="4416491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751477" y="935718"/>
            <a:ext cx="1172051" cy="693087"/>
          </a:xfrm>
          <a:prstGeom prst="rect">
            <a:avLst/>
          </a:prstGeom>
        </p:spPr>
      </p:pic>
      <p:sp>
        <p:nvSpPr>
          <p:cNvPr id="12" name="CuadroTexto 11"/>
          <p:cNvSpPr txBox="1"/>
          <p:nvPr userDrawn="1"/>
        </p:nvSpPr>
        <p:spPr>
          <a:xfrm>
            <a:off x="623392" y="1151737"/>
            <a:ext cx="1440160" cy="230832"/>
          </a:xfrm>
          <a:prstGeom prst="rect">
            <a:avLst/>
          </a:prstGeom>
          <a:solidFill>
            <a:srgbClr val="FF6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MANUAL</a:t>
            </a:r>
          </a:p>
        </p:txBody>
      </p:sp>
      <p:sp>
        <p:nvSpPr>
          <p:cNvPr id="13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525348"/>
            <a:ext cx="2844800" cy="19613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EA01CE4-C87B-497B-B0A7-B9F29E23DCBC}" type="datetimeFigureOut">
              <a:rPr lang="es-ES" smtClean="0"/>
              <a:pPr/>
              <a:t>17/10/2020</a:t>
            </a:fld>
            <a:endParaRPr lang="es-ES"/>
          </a:p>
        </p:txBody>
      </p:sp>
      <p:sp>
        <p:nvSpPr>
          <p:cNvPr id="14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525348"/>
            <a:ext cx="3860800" cy="19613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ES"/>
          </a:p>
        </p:txBody>
      </p:sp>
      <p:sp>
        <p:nvSpPr>
          <p:cNvPr id="15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525348"/>
            <a:ext cx="2844800" cy="19613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5BFC849-1C75-450A-87DD-0A45BFE317C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36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 userDrawn="1"/>
        </p:nvSpPr>
        <p:spPr>
          <a:xfrm>
            <a:off x="0" y="0"/>
            <a:ext cx="12192000" cy="7200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800">
              <a:solidFill>
                <a:prstClr val="white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1379" y="179801"/>
            <a:ext cx="1416149" cy="360489"/>
          </a:xfrm>
          <a:prstGeom prst="rect">
            <a:avLst/>
          </a:prstGeom>
        </p:spPr>
      </p:pic>
      <p:sp>
        <p:nvSpPr>
          <p:cNvPr id="9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453340"/>
            <a:ext cx="2844800" cy="19613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EA01CE4-C87B-497B-B0A7-B9F29E23DCBC}" type="datetimeFigureOut">
              <a:rPr lang="es-ES" smtClean="0"/>
              <a:pPr/>
              <a:t>17/10/2020</a:t>
            </a:fld>
            <a:endParaRPr lang="es-ES"/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453340"/>
            <a:ext cx="3860800" cy="19613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ES"/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453340"/>
            <a:ext cx="2844800" cy="19613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5BFC849-1C75-450A-87DD-0A45BFE317C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7EB9FA5-3551-AC47-A37C-A9D35E415855}"/>
              </a:ext>
            </a:extLst>
          </p:cNvPr>
          <p:cNvSpPr/>
          <p:nvPr userDrawn="1"/>
        </p:nvSpPr>
        <p:spPr>
          <a:xfrm>
            <a:off x="0" y="6729680"/>
            <a:ext cx="12192000" cy="128323"/>
          </a:xfrm>
          <a:prstGeom prst="rect">
            <a:avLst/>
          </a:prstGeom>
          <a:solidFill>
            <a:srgbClr val="FF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330673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49" r:id="rId3"/>
    <p:sldLayoutId id="214748365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mailto:soportegestiona@espublico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esultado de imagen de sistema interconexiÃ³n entre registros">
            <a:extLst>
              <a:ext uri="{FF2B5EF4-FFF2-40B4-BE49-F238E27FC236}">
                <a16:creationId xmlns:a16="http://schemas.microsoft.com/office/drawing/2014/main" id="{0C982496-2BCB-49AA-AE6A-3058A1874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5581" r="17611" b="10491"/>
          <a:stretch/>
        </p:blipFill>
        <p:spPr bwMode="auto">
          <a:xfrm>
            <a:off x="5105890" y="2392085"/>
            <a:ext cx="1566174" cy="12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Título">
            <a:extLst>
              <a:ext uri="{FF2B5EF4-FFF2-40B4-BE49-F238E27FC236}">
                <a16:creationId xmlns:a16="http://schemas.microsoft.com/office/drawing/2014/main" id="{7CEA9910-0B8E-4342-8B6E-210D44C269A5}"/>
              </a:ext>
            </a:extLst>
          </p:cNvPr>
          <p:cNvSpPr txBox="1">
            <a:spLocks/>
          </p:cNvSpPr>
          <p:nvPr/>
        </p:nvSpPr>
        <p:spPr>
          <a:xfrm>
            <a:off x="1919536" y="1124744"/>
            <a:ext cx="8352928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6C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s-ES" dirty="0">
                <a:solidFill>
                  <a:srgbClr val="FF6600"/>
                </a:solidFill>
                <a:latin typeface="Open Sans Light" panose="020B0306030504020204"/>
                <a:cs typeface="Segoe UI Light" panose="020B0502040204020203" pitchFamily="34" charset="0"/>
              </a:rPr>
              <a:t>Sistema de Interconexión de Registros (SIR)</a:t>
            </a:r>
          </a:p>
        </p:txBody>
      </p:sp>
    </p:spTree>
    <p:extLst>
      <p:ext uri="{BB962C8B-B14F-4D97-AF65-F5344CB8AC3E}">
        <p14:creationId xmlns:p14="http://schemas.microsoft.com/office/powerpoint/2010/main" val="694698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CuadroTexto">
            <a:extLst>
              <a:ext uri="{FF2B5EF4-FFF2-40B4-BE49-F238E27FC236}">
                <a16:creationId xmlns:a16="http://schemas.microsoft.com/office/drawing/2014/main" id="{2BA5CA1B-F9DB-47F4-B32A-999BD8BEED23}"/>
              </a:ext>
            </a:extLst>
          </p:cNvPr>
          <p:cNvSpPr txBox="1"/>
          <p:nvPr/>
        </p:nvSpPr>
        <p:spPr>
          <a:xfrm>
            <a:off x="1596008" y="818922"/>
            <a:ext cx="8999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FF6600"/>
                </a:solidFill>
                <a:latin typeface="Open Sans Light" panose="020B0306030504020204"/>
                <a:cs typeface="Segoe UI Light" panose="020B0502040204020203" pitchFamily="34" charset="0"/>
              </a:rPr>
              <a:t>Sistema de Interconexión de Registros (SIR)</a:t>
            </a:r>
          </a:p>
          <a:p>
            <a:pPr algn="ctr"/>
            <a:r>
              <a:rPr lang="es-ES" sz="2800" dirty="0">
                <a:solidFill>
                  <a:srgbClr val="FF6600"/>
                </a:solidFill>
                <a:latin typeface="Open Sans Light" panose="020B0306030504020204"/>
                <a:cs typeface="Segoe UI Light" panose="020B0502040204020203" pitchFamily="34" charset="0"/>
              </a:rPr>
              <a:t>Estados</a:t>
            </a:r>
          </a:p>
        </p:txBody>
      </p:sp>
      <p:sp>
        <p:nvSpPr>
          <p:cNvPr id="6" name="1 Marcador de contenido">
            <a:extLst>
              <a:ext uri="{FF2B5EF4-FFF2-40B4-BE49-F238E27FC236}">
                <a16:creationId xmlns:a16="http://schemas.microsoft.com/office/drawing/2014/main" id="{BBC3F96A-BCFF-4233-93FA-D366249CD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607" y="2149292"/>
            <a:ext cx="8856984" cy="4243064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000" b="1" dirty="0"/>
              <a:t>Pendiente de Confirmar. </a:t>
            </a:r>
            <a:r>
              <a:rPr lang="es-ES" sz="2000" dirty="0"/>
              <a:t>Llega a nuestra entidad y todavía no la hemos confirmado.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000" b="1" dirty="0"/>
              <a:t>Esperando Confirmación. </a:t>
            </a:r>
            <a:r>
              <a:rPr lang="es-ES" sz="2000" dirty="0"/>
              <a:t>Se ha enviado a la administración de destino, pero todavía no la ha gestionado.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000" b="1" dirty="0"/>
              <a:t>Envío Confirmado</a:t>
            </a:r>
            <a:r>
              <a:rPr lang="es-ES" sz="2000" dirty="0"/>
              <a:t>. La administración de destino ha confirmado la recepción de la comunicación.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2000" b="1" dirty="0"/>
              <a:t>Envío Rechazado. </a:t>
            </a:r>
            <a:r>
              <a:rPr lang="es-ES" sz="2000" dirty="0"/>
              <a:t>La administración de destino ha rechazado la recepción de la comunicación.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3CCF8E8-E981-450A-8D7F-13ADD4399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3" r="4326" b="2344"/>
          <a:stretch/>
        </p:blipFill>
        <p:spPr>
          <a:xfrm>
            <a:off x="9552384" y="1484784"/>
            <a:ext cx="2497004" cy="474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16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CuadroTexto">
            <a:extLst>
              <a:ext uri="{FF2B5EF4-FFF2-40B4-BE49-F238E27FC236}">
                <a16:creationId xmlns:a16="http://schemas.microsoft.com/office/drawing/2014/main" id="{2BA5CA1B-F9DB-47F4-B32A-999BD8BEED23}"/>
              </a:ext>
            </a:extLst>
          </p:cNvPr>
          <p:cNvSpPr txBox="1"/>
          <p:nvPr/>
        </p:nvSpPr>
        <p:spPr>
          <a:xfrm>
            <a:off x="1596008" y="818922"/>
            <a:ext cx="8999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FF6600"/>
                </a:solidFill>
                <a:latin typeface="Open Sans Light" panose="020B0306030504020204"/>
                <a:cs typeface="Segoe UI Light" panose="020B0502040204020203" pitchFamily="34" charset="0"/>
              </a:rPr>
              <a:t>Sistema de Interconexión de Registros (SIR)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7B8450-DD87-42BD-8648-08F31848C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92" y="2564904"/>
            <a:ext cx="11739816" cy="266429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E03E97B-3A0C-4A7C-80C2-1FFC44944381}"/>
              </a:ext>
            </a:extLst>
          </p:cNvPr>
          <p:cNvSpPr/>
          <p:nvPr/>
        </p:nvSpPr>
        <p:spPr>
          <a:xfrm>
            <a:off x="335360" y="4318977"/>
            <a:ext cx="1656184" cy="288032"/>
          </a:xfrm>
          <a:prstGeom prst="rect">
            <a:avLst/>
          </a:prstGeom>
          <a:noFill/>
          <a:ln>
            <a:solidFill>
              <a:srgbClr val="F7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928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42D93FF-3207-4541-A796-09B300A99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218" y="832833"/>
            <a:ext cx="7997246" cy="590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27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CuadroTexto">
            <a:extLst>
              <a:ext uri="{FF2B5EF4-FFF2-40B4-BE49-F238E27FC236}">
                <a16:creationId xmlns:a16="http://schemas.microsoft.com/office/drawing/2014/main" id="{2BA5CA1B-F9DB-47F4-B32A-999BD8BEED23}"/>
              </a:ext>
            </a:extLst>
          </p:cNvPr>
          <p:cNvSpPr txBox="1"/>
          <p:nvPr/>
        </p:nvSpPr>
        <p:spPr>
          <a:xfrm>
            <a:off x="1596008" y="818922"/>
            <a:ext cx="8999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FF6600"/>
                </a:solidFill>
                <a:latin typeface="Open Sans Light" panose="020B0306030504020204"/>
                <a:cs typeface="Segoe UI Light" panose="020B0502040204020203" pitchFamily="34" charset="0"/>
              </a:rPr>
              <a:t>Sistema de Interconexión de Registros (SIR)</a:t>
            </a:r>
          </a:p>
          <a:p>
            <a:pPr algn="ctr"/>
            <a:r>
              <a:rPr lang="es-ES" sz="2800" u="sng" dirty="0">
                <a:solidFill>
                  <a:srgbClr val="FF6600"/>
                </a:solidFill>
                <a:latin typeface="Open Sans Light" panose="020B0306030504020204"/>
                <a:cs typeface="Segoe UI Light" panose="020B0502040204020203" pitchFamily="34" charset="0"/>
              </a:rPr>
              <a:t>Acciones</a:t>
            </a:r>
          </a:p>
        </p:txBody>
      </p:sp>
      <p:sp>
        <p:nvSpPr>
          <p:cNvPr id="6" name="1 Marcador de contenido">
            <a:extLst>
              <a:ext uri="{FF2B5EF4-FFF2-40B4-BE49-F238E27FC236}">
                <a16:creationId xmlns:a16="http://schemas.microsoft.com/office/drawing/2014/main" id="{BBC3F96A-BCFF-4233-93FA-D366249CD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823" y="2132856"/>
            <a:ext cx="6193031" cy="4608512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1800" b="1" dirty="0"/>
              <a:t>Confirmar. </a:t>
            </a:r>
            <a:r>
              <a:rPr lang="es-ES" sz="1800" dirty="0"/>
              <a:t>Confirmar y aceptar y se incorporara a nuestro registro de entrada.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1800" b="1" dirty="0"/>
              <a:t>Rechazar</a:t>
            </a:r>
          </a:p>
          <a:p>
            <a:pPr lvl="1" algn="just">
              <a:lnSpc>
                <a:spcPct val="150000"/>
              </a:lnSpc>
            </a:pPr>
            <a:r>
              <a:rPr lang="es-ES" sz="1600" dirty="0"/>
              <a:t>La documentación anexa esté incompleta, errónea o defectuosa.</a:t>
            </a:r>
          </a:p>
          <a:p>
            <a:pPr lvl="1" algn="just">
              <a:lnSpc>
                <a:spcPct val="150000"/>
              </a:lnSpc>
            </a:pPr>
            <a:r>
              <a:rPr lang="es-ES" sz="1600" dirty="0"/>
              <a:t>Estén dirigidos a Administraciones no integradas en SIR y por lo tanto no puede ser reenviado electrónicamente.</a:t>
            </a:r>
          </a:p>
          <a:p>
            <a:pPr lvl="1" algn="just">
              <a:lnSpc>
                <a:spcPct val="150000"/>
              </a:lnSpc>
            </a:pPr>
            <a:r>
              <a:rPr lang="es-ES" sz="1600" dirty="0"/>
              <a:t>No se conoce el destino al que están dirigidas</a:t>
            </a:r>
            <a:r>
              <a:rPr lang="es-ES" sz="1400" b="1" dirty="0"/>
              <a:t>.</a:t>
            </a:r>
          </a:p>
          <a:p>
            <a:pPr algn="just">
              <a:lnSpc>
                <a:spcPct val="150000"/>
              </a:lnSpc>
              <a:buFont typeface="+mj-lt"/>
              <a:buAutoNum type="arabicPeriod" startAt="3"/>
            </a:pPr>
            <a:r>
              <a:rPr lang="es-ES" sz="1800" b="1" dirty="0"/>
              <a:t>Reenviar a otra Administración</a:t>
            </a:r>
            <a:r>
              <a:rPr lang="es-ES" sz="1800" dirty="0"/>
              <a:t>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42D93FF-3207-4541-A796-09B300A99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854" y="2204864"/>
            <a:ext cx="5403451" cy="399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60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CuadroTexto">
            <a:extLst>
              <a:ext uri="{FF2B5EF4-FFF2-40B4-BE49-F238E27FC236}">
                <a16:creationId xmlns:a16="http://schemas.microsoft.com/office/drawing/2014/main" id="{2BA5CA1B-F9DB-47F4-B32A-999BD8BEED23}"/>
              </a:ext>
            </a:extLst>
          </p:cNvPr>
          <p:cNvSpPr txBox="1"/>
          <p:nvPr/>
        </p:nvSpPr>
        <p:spPr>
          <a:xfrm>
            <a:off x="1596008" y="818922"/>
            <a:ext cx="8999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FF6600"/>
                </a:solidFill>
                <a:latin typeface="Open Sans Light" panose="020B0306030504020204"/>
                <a:cs typeface="Segoe UI Light" panose="020B0502040204020203" pitchFamily="34" charset="0"/>
              </a:rPr>
              <a:t>Sistema de Interconexión de Registros (SIR)</a:t>
            </a:r>
          </a:p>
          <a:p>
            <a:pPr algn="ctr"/>
            <a:r>
              <a:rPr lang="es-ES" sz="2800" dirty="0">
                <a:solidFill>
                  <a:srgbClr val="FF6600"/>
                </a:solidFill>
                <a:latin typeface="Open Sans Light" panose="020B0306030504020204"/>
                <a:cs typeface="Segoe UI Light" panose="020B0502040204020203" pitchFamily="34" charset="0"/>
              </a:rPr>
              <a:t>Acciones. Confirmado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342440-38E8-4F0A-8D68-CCB6FB558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4" y="2132856"/>
            <a:ext cx="11064552" cy="435976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B148F4-C49A-4444-BB58-76E97F9DE212}"/>
              </a:ext>
            </a:extLst>
          </p:cNvPr>
          <p:cNvSpPr/>
          <p:nvPr/>
        </p:nvSpPr>
        <p:spPr>
          <a:xfrm>
            <a:off x="695400" y="3068960"/>
            <a:ext cx="1800200" cy="576064"/>
          </a:xfrm>
          <a:prstGeom prst="rect">
            <a:avLst/>
          </a:prstGeom>
          <a:noFill/>
          <a:ln>
            <a:solidFill>
              <a:srgbClr val="F7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57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64FD241-8EA1-4464-8F77-1DF93FF92F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23"/>
          <a:stretch/>
        </p:blipFill>
        <p:spPr>
          <a:xfrm>
            <a:off x="1271464" y="1484784"/>
            <a:ext cx="5485286" cy="12813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8405D27-75C8-4EEF-94F7-E486C9FFF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800" y="2426498"/>
            <a:ext cx="7932226" cy="4316342"/>
          </a:xfrm>
          <a:prstGeom prst="rect">
            <a:avLst/>
          </a:prstGeom>
        </p:spPr>
      </p:pic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3E9CAFAC-12CB-4BA5-9A9D-B1D6F3AF1DDD}"/>
              </a:ext>
            </a:extLst>
          </p:cNvPr>
          <p:cNvSpPr/>
          <p:nvPr/>
        </p:nvSpPr>
        <p:spPr>
          <a:xfrm>
            <a:off x="407368" y="2479967"/>
            <a:ext cx="843705" cy="360040"/>
          </a:xfrm>
          <a:prstGeom prst="rightArrow">
            <a:avLst/>
          </a:prstGeom>
          <a:solidFill>
            <a:srgbClr val="FF6C00"/>
          </a:solidFill>
          <a:ln>
            <a:solidFill>
              <a:srgbClr val="FF6C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ED57AF7-AC99-4296-8B6A-3699F665A713}"/>
              </a:ext>
            </a:extLst>
          </p:cNvPr>
          <p:cNvSpPr/>
          <p:nvPr/>
        </p:nvSpPr>
        <p:spPr>
          <a:xfrm>
            <a:off x="1415480" y="2541426"/>
            <a:ext cx="1872208" cy="2247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11 CuadroTexto">
            <a:extLst>
              <a:ext uri="{FF2B5EF4-FFF2-40B4-BE49-F238E27FC236}">
                <a16:creationId xmlns:a16="http://schemas.microsoft.com/office/drawing/2014/main" id="{65E7741D-00BF-4F9E-BAAE-B54CF3C2BE60}"/>
              </a:ext>
            </a:extLst>
          </p:cNvPr>
          <p:cNvSpPr txBox="1"/>
          <p:nvPr/>
        </p:nvSpPr>
        <p:spPr>
          <a:xfrm>
            <a:off x="1596008" y="778635"/>
            <a:ext cx="8999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FF6600"/>
                </a:solidFill>
                <a:latin typeface="Open Sans Light" panose="020B0306030504020204"/>
                <a:cs typeface="Segoe UI Light" panose="020B0502040204020203" pitchFamily="34" charset="0"/>
              </a:rPr>
              <a:t>Sistema de Interconexión de Registros (SIR)</a:t>
            </a:r>
          </a:p>
        </p:txBody>
      </p:sp>
    </p:spTree>
    <p:extLst>
      <p:ext uri="{BB962C8B-B14F-4D97-AF65-F5344CB8AC3E}">
        <p14:creationId xmlns:p14="http://schemas.microsoft.com/office/powerpoint/2010/main" val="2476555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1 CuadroTexto">
            <a:extLst>
              <a:ext uri="{FF2B5EF4-FFF2-40B4-BE49-F238E27FC236}">
                <a16:creationId xmlns:a16="http://schemas.microsoft.com/office/drawing/2014/main" id="{65E7741D-00BF-4F9E-BAAE-B54CF3C2BE60}"/>
              </a:ext>
            </a:extLst>
          </p:cNvPr>
          <p:cNvSpPr txBox="1"/>
          <p:nvPr/>
        </p:nvSpPr>
        <p:spPr>
          <a:xfrm>
            <a:off x="1596008" y="778635"/>
            <a:ext cx="8999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FF6600"/>
                </a:solidFill>
                <a:latin typeface="Open Sans Light" panose="020B0306030504020204"/>
                <a:cs typeface="Segoe UI Light" panose="020B0502040204020203" pitchFamily="34" charset="0"/>
              </a:rPr>
              <a:t>Sistema de Interconexión de Registros (SIR)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71EC88A-724F-4F41-A2EA-1903CD98A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289651"/>
            <a:ext cx="8945725" cy="54452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7E4AFD0-5E4E-486D-8EE8-DAACE8563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4" y="4337892"/>
            <a:ext cx="5785914" cy="123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8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1 CuadroTexto">
            <a:extLst>
              <a:ext uri="{FF2B5EF4-FFF2-40B4-BE49-F238E27FC236}">
                <a16:creationId xmlns:a16="http://schemas.microsoft.com/office/drawing/2014/main" id="{65E7741D-00BF-4F9E-BAAE-B54CF3C2BE60}"/>
              </a:ext>
            </a:extLst>
          </p:cNvPr>
          <p:cNvSpPr txBox="1"/>
          <p:nvPr/>
        </p:nvSpPr>
        <p:spPr>
          <a:xfrm>
            <a:off x="1596008" y="778635"/>
            <a:ext cx="8999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FF6600"/>
                </a:solidFill>
                <a:latin typeface="Open Sans Light" panose="020B0306030504020204"/>
                <a:cs typeface="Segoe UI Light" panose="020B0502040204020203" pitchFamily="34" charset="0"/>
              </a:rPr>
              <a:t>Sistema de Interconexión de Registros (SIR)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C210131-7531-4135-9240-62AD0F749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09" y="1844824"/>
            <a:ext cx="1143709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00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CuadroTexto">
            <a:extLst>
              <a:ext uri="{FF2B5EF4-FFF2-40B4-BE49-F238E27FC236}">
                <a16:creationId xmlns:a16="http://schemas.microsoft.com/office/drawing/2014/main" id="{2BA5CA1B-F9DB-47F4-B32A-999BD8BEED23}"/>
              </a:ext>
            </a:extLst>
          </p:cNvPr>
          <p:cNvSpPr txBox="1"/>
          <p:nvPr/>
        </p:nvSpPr>
        <p:spPr>
          <a:xfrm>
            <a:off x="1596008" y="818922"/>
            <a:ext cx="8999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FF6600"/>
                </a:solidFill>
                <a:latin typeface="Open Sans Light" panose="020B0306030504020204"/>
                <a:cs typeface="Segoe UI Light" panose="020B0502040204020203" pitchFamily="34" charset="0"/>
              </a:rPr>
              <a:t>Sistema de Interconexión de Registros (SIR)</a:t>
            </a:r>
          </a:p>
          <a:p>
            <a:pPr algn="ctr"/>
            <a:r>
              <a:rPr lang="es-ES" sz="2800" dirty="0">
                <a:solidFill>
                  <a:srgbClr val="FF6600"/>
                </a:solidFill>
                <a:latin typeface="Open Sans Light" panose="020B0306030504020204"/>
                <a:cs typeface="Segoe UI Light" panose="020B0502040204020203" pitchFamily="34" charset="0"/>
              </a:rPr>
              <a:t>Acciones. Rechazado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96A1690-F50D-49C8-8783-5C2902E1E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2420888"/>
            <a:ext cx="9793088" cy="323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47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CuadroTexto">
            <a:extLst>
              <a:ext uri="{FF2B5EF4-FFF2-40B4-BE49-F238E27FC236}">
                <a16:creationId xmlns:a16="http://schemas.microsoft.com/office/drawing/2014/main" id="{2BA5CA1B-F9DB-47F4-B32A-999BD8BEED23}"/>
              </a:ext>
            </a:extLst>
          </p:cNvPr>
          <p:cNvSpPr txBox="1"/>
          <p:nvPr/>
        </p:nvSpPr>
        <p:spPr>
          <a:xfrm>
            <a:off x="1596008" y="818922"/>
            <a:ext cx="8999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FF6600"/>
                </a:solidFill>
                <a:latin typeface="Open Sans Light" panose="020B0306030504020204"/>
                <a:cs typeface="Segoe UI Light" panose="020B0502040204020203" pitchFamily="34" charset="0"/>
              </a:rPr>
              <a:t>Sistema de Interconexión de Registros (SIR)</a:t>
            </a:r>
          </a:p>
          <a:p>
            <a:pPr algn="ctr"/>
            <a:r>
              <a:rPr lang="es-ES" sz="2800" dirty="0">
                <a:solidFill>
                  <a:srgbClr val="FF6600"/>
                </a:solidFill>
                <a:latin typeface="Open Sans Light" panose="020B0306030504020204"/>
                <a:cs typeface="Segoe UI Light" panose="020B0502040204020203" pitchFamily="34" charset="0"/>
              </a:rPr>
              <a:t>Acciones. Erróneo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2D63AF-99FE-40B2-9D87-60A5A0F35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257" y="1916832"/>
            <a:ext cx="4145485" cy="197791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32777A3-BCFD-414B-A207-F03EA0730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251" y="3789040"/>
            <a:ext cx="9497498" cy="28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21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613223" y="2055776"/>
            <a:ext cx="6984776" cy="3555776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/>
              <a:t>Que es SIR.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/>
              <a:t>Normativa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/>
              <a:t>Comunicaciones Vs Notificaciones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/>
              <a:t>Estados de las comunicaciones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/>
              <a:t>Acciones.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s-ES" sz="2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919536" y="908720"/>
            <a:ext cx="8352928" cy="432048"/>
          </a:xfrm>
        </p:spPr>
        <p:txBody>
          <a:bodyPr/>
          <a:lstStyle/>
          <a:p>
            <a:r>
              <a:rPr lang="es-ES" sz="2800" dirty="0">
                <a:solidFill>
                  <a:srgbClr val="FF6600"/>
                </a:solidFill>
                <a:latin typeface="Open Sans Light" panose="020B0306030504020204"/>
                <a:cs typeface="Segoe UI Light" panose="020B0502040204020203" pitchFamily="34" charset="0"/>
              </a:rPr>
              <a:t>Sistema de Interconexión de Registros (SIR)</a:t>
            </a:r>
          </a:p>
        </p:txBody>
      </p:sp>
      <p:pic>
        <p:nvPicPr>
          <p:cNvPr id="4" name="Picture 4" descr="Resultado de imagen de sistema interconexiÃ³n entre registros">
            <a:extLst>
              <a:ext uri="{FF2B5EF4-FFF2-40B4-BE49-F238E27FC236}">
                <a16:creationId xmlns:a16="http://schemas.microsoft.com/office/drawing/2014/main" id="{33D6A273-0089-4546-8462-58C494C23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2708920"/>
            <a:ext cx="272325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876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CuadroTexto">
            <a:extLst>
              <a:ext uri="{FF2B5EF4-FFF2-40B4-BE49-F238E27FC236}">
                <a16:creationId xmlns:a16="http://schemas.microsoft.com/office/drawing/2014/main" id="{2BA5CA1B-F9DB-47F4-B32A-999BD8BEED23}"/>
              </a:ext>
            </a:extLst>
          </p:cNvPr>
          <p:cNvSpPr txBox="1"/>
          <p:nvPr/>
        </p:nvSpPr>
        <p:spPr>
          <a:xfrm>
            <a:off x="1596008" y="818922"/>
            <a:ext cx="8999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FF6600"/>
                </a:solidFill>
                <a:latin typeface="Open Sans Light" panose="020B0306030504020204"/>
                <a:cs typeface="Segoe UI Light" panose="020B0502040204020203" pitchFamily="34" charset="0"/>
              </a:rPr>
              <a:t>Sistema de Interconexión de Registros (SIR)</a:t>
            </a:r>
          </a:p>
          <a:p>
            <a:pPr algn="ctr"/>
            <a:r>
              <a:rPr lang="es-ES" sz="2800" dirty="0">
                <a:solidFill>
                  <a:srgbClr val="FF6600"/>
                </a:solidFill>
                <a:latin typeface="Open Sans Light" panose="020B0306030504020204"/>
                <a:cs typeface="Segoe UI Light" panose="020B0502040204020203" pitchFamily="34" charset="0"/>
              </a:rPr>
              <a:t>Acciones. Reenvío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CD5761-7F02-4E30-8105-ADD341661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2780928"/>
            <a:ext cx="3960440" cy="250091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ABF4BC0-2EE5-4342-8C43-C0A871E93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888" y="2028081"/>
            <a:ext cx="7003632" cy="397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CuadroTexto">
            <a:extLst>
              <a:ext uri="{FF2B5EF4-FFF2-40B4-BE49-F238E27FC236}">
                <a16:creationId xmlns:a16="http://schemas.microsoft.com/office/drawing/2014/main" id="{2BA5CA1B-F9DB-47F4-B32A-999BD8BEED23}"/>
              </a:ext>
            </a:extLst>
          </p:cNvPr>
          <p:cNvSpPr txBox="1"/>
          <p:nvPr/>
        </p:nvSpPr>
        <p:spPr>
          <a:xfrm>
            <a:off x="1596007" y="836712"/>
            <a:ext cx="8999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FF6600"/>
                </a:solidFill>
                <a:latin typeface="Open Sans Light" panose="020B0306030504020204"/>
                <a:cs typeface="Segoe UI Light" panose="020B0502040204020203" pitchFamily="34" charset="0"/>
              </a:rPr>
              <a:t>Sistema de Interconexión de Registros (SIR)</a:t>
            </a:r>
          </a:p>
          <a:p>
            <a:pPr algn="ctr"/>
            <a:r>
              <a:rPr lang="es-ES" sz="2800" dirty="0">
                <a:solidFill>
                  <a:srgbClr val="FF6600"/>
                </a:solidFill>
                <a:latin typeface="Open Sans Light" panose="020B0306030504020204"/>
                <a:cs typeface="Segoe UI Light" panose="020B0502040204020203" pitchFamily="34" charset="0"/>
              </a:rPr>
              <a:t>Comportamiento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30DF3B2-F19D-45E0-A175-2D294C0D8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737761"/>
              </p:ext>
            </p:extLst>
          </p:nvPr>
        </p:nvGraphicFramePr>
        <p:xfrm>
          <a:off x="1703511" y="2492896"/>
          <a:ext cx="9145016" cy="3500567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758019">
                  <a:extLst>
                    <a:ext uri="{9D8B030D-6E8A-4147-A177-3AD203B41FA5}">
                      <a16:colId xmlns:a16="http://schemas.microsoft.com/office/drawing/2014/main" val="3194887778"/>
                    </a:ext>
                  </a:extLst>
                </a:gridCol>
                <a:gridCol w="2903180">
                  <a:extLst>
                    <a:ext uri="{9D8B030D-6E8A-4147-A177-3AD203B41FA5}">
                      <a16:colId xmlns:a16="http://schemas.microsoft.com/office/drawing/2014/main" val="3422672413"/>
                    </a:ext>
                  </a:extLst>
                </a:gridCol>
                <a:gridCol w="3483817">
                  <a:extLst>
                    <a:ext uri="{9D8B030D-6E8A-4147-A177-3AD203B41FA5}">
                      <a16:colId xmlns:a16="http://schemas.microsoft.com/office/drawing/2014/main" val="2573462876"/>
                    </a:ext>
                  </a:extLst>
                </a:gridCol>
              </a:tblGrid>
              <a:tr h="674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ORIGEN</a:t>
                      </a:r>
                    </a:p>
                  </a:txBody>
                  <a:tcPr marL="68580" marR="68580" marT="9525" marB="0" anchor="ctr">
                    <a:lnR w="12700" cap="flat" cmpd="sng" algn="ctr">
                      <a:solidFill>
                        <a:srgbClr val="FF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DESTINO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defTabSz="777875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MEDIO/ENVIO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19651557"/>
                  </a:ext>
                </a:extLst>
              </a:tr>
              <a:tr h="674323">
                <a:tc>
                  <a:txBody>
                    <a:bodyPr/>
                    <a:lstStyle/>
                    <a:p>
                      <a:pPr marL="638175" lvl="1" indent="-180975"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 SIR</a:t>
                      </a:r>
                      <a:endParaRPr lang="es-ES" sz="1200" b="1" i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9525" marB="0" anchor="ctr">
                    <a:lnR w="12700" cap="flat" cmpd="sng" algn="ctr">
                      <a:solidFill>
                        <a:srgbClr val="FF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X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PAPEL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44265181"/>
                  </a:ext>
                </a:extLst>
              </a:tr>
              <a:tr h="674323"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 SIR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 Notific@</a:t>
                      </a:r>
                      <a:endParaRPr lang="es-ES" sz="1200" b="1" i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9525" marB="0" anchor="ctr">
                    <a:lnR w="12700" cap="flat" cmpd="sng" algn="ctr">
                      <a:solidFill>
                        <a:srgbClr val="FF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 SIR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Entidad jerárquicamente superior con SIR</a:t>
                      </a:r>
                    </a:p>
                    <a:p>
                      <a:pPr marL="17145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PAPEL (Si no existe entidad </a:t>
                      </a:r>
                      <a:r>
                        <a:rPr lang="es-ES" sz="12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superior con SIR)</a:t>
                      </a:r>
                      <a:endParaRPr lang="es-ES" sz="12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39237664"/>
                  </a:ext>
                </a:extLst>
              </a:tr>
              <a:tr h="674323"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 SIR</a:t>
                      </a: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 Notific@</a:t>
                      </a:r>
                      <a:endParaRPr lang="es-ES" sz="1200" b="1" i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9525" marB="0" anchor="ctr">
                    <a:lnR w="12700" cap="flat" cmpd="sng" algn="ctr">
                      <a:solidFill>
                        <a:srgbClr val="FF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 SIR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 manda 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SEDE ELECTRÓNICA+ Notific@ (PAG).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15478098"/>
                  </a:ext>
                </a:extLst>
              </a:tr>
              <a:tr h="674323"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 SIR</a:t>
                      </a:r>
                      <a:endParaRPr lang="es-ES" sz="1200" b="1" i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9525" marB="0" anchor="ctr">
                    <a:lnR w="12700" cap="flat" cmpd="sng" algn="ctr">
                      <a:solidFill>
                        <a:srgbClr val="FF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 SIR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SIR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6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83952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147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1A2ADCB-7FCA-4AC3-84A1-90B72F73C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21"/>
          <a:stretch/>
        </p:blipFill>
        <p:spPr>
          <a:xfrm>
            <a:off x="1372916" y="1764756"/>
            <a:ext cx="9361040" cy="4865273"/>
          </a:xfrm>
          <a:prstGeom prst="rect">
            <a:avLst/>
          </a:prstGeom>
        </p:spPr>
      </p:pic>
      <p:sp>
        <p:nvSpPr>
          <p:cNvPr id="4" name="11 CuadroTexto">
            <a:extLst>
              <a:ext uri="{FF2B5EF4-FFF2-40B4-BE49-F238E27FC236}">
                <a16:creationId xmlns:a16="http://schemas.microsoft.com/office/drawing/2014/main" id="{C785DF41-6F3E-48DA-8FA1-139B26979138}"/>
              </a:ext>
            </a:extLst>
          </p:cNvPr>
          <p:cNvSpPr txBox="1"/>
          <p:nvPr/>
        </p:nvSpPr>
        <p:spPr>
          <a:xfrm>
            <a:off x="1596008" y="775228"/>
            <a:ext cx="8999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FF6600"/>
                </a:solidFill>
                <a:latin typeface="Open Sans Light" panose="020B0306030504020204"/>
                <a:cs typeface="Segoe UI Light" panose="020B0502040204020203" pitchFamily="34" charset="0"/>
              </a:rPr>
              <a:t>Sistema de Interconexión de Registros (SIR)</a:t>
            </a:r>
          </a:p>
          <a:p>
            <a:pPr algn="ctr"/>
            <a:r>
              <a:rPr lang="es-ES" sz="2800" dirty="0">
                <a:solidFill>
                  <a:srgbClr val="FF6600"/>
                </a:solidFill>
                <a:latin typeface="Open Sans Light" panose="020B0306030504020204"/>
                <a:cs typeface="Segoe UI Light" panose="020B0502040204020203" pitchFamily="34" charset="0"/>
              </a:rPr>
              <a:t>Directorio Común Único</a:t>
            </a:r>
          </a:p>
        </p:txBody>
      </p:sp>
    </p:spTree>
    <p:extLst>
      <p:ext uri="{BB962C8B-B14F-4D97-AF65-F5344CB8AC3E}">
        <p14:creationId xmlns:p14="http://schemas.microsoft.com/office/powerpoint/2010/main" val="509957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919536" y="908720"/>
            <a:ext cx="8352928" cy="576064"/>
          </a:xfrm>
        </p:spPr>
        <p:txBody>
          <a:bodyPr/>
          <a:lstStyle/>
          <a:p>
            <a:r>
              <a:rPr lang="es-ES" sz="2800" dirty="0"/>
              <a:t>FUSIÓN TERCEROS</a:t>
            </a: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672ADAD4-BD86-4946-9737-1D6BF3395719}"/>
              </a:ext>
            </a:extLst>
          </p:cNvPr>
          <p:cNvSpPr/>
          <p:nvPr/>
        </p:nvSpPr>
        <p:spPr>
          <a:xfrm>
            <a:off x="335361" y="1628800"/>
            <a:ext cx="11377264" cy="139408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5 CuadroTexto">
            <a:extLst>
              <a:ext uri="{FF2B5EF4-FFF2-40B4-BE49-F238E27FC236}">
                <a16:creationId xmlns:a16="http://schemas.microsoft.com/office/drawing/2014/main" id="{D2CEB8F3-234B-4A9D-B332-B0ACC7F84F8E}"/>
              </a:ext>
            </a:extLst>
          </p:cNvPr>
          <p:cNvSpPr txBox="1"/>
          <p:nvPr/>
        </p:nvSpPr>
        <p:spPr>
          <a:xfrm>
            <a:off x="479375" y="1767994"/>
            <a:ext cx="11089233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Fusión de terceros duplicados</a:t>
            </a:r>
          </a:p>
          <a:p>
            <a:endParaRPr lang="es-E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Desde la pestaña TERCEROS puede eliminar un tercero y fusionarlo con otro existente.</a:t>
            </a:r>
          </a:p>
          <a:p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fusión de dos terceros supone un traspaso de todos los registros y expedientes del tercero a eliminar al tercero con el que se fusiona.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B6147D0-7A47-4C6D-99EA-E38705EE7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3451663"/>
            <a:ext cx="4500494" cy="28917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8F1E35E-297B-4D84-8414-0F83BDCD0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3153115"/>
            <a:ext cx="4824536" cy="348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91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919536" y="908720"/>
            <a:ext cx="8352928" cy="576064"/>
          </a:xfrm>
        </p:spPr>
        <p:txBody>
          <a:bodyPr/>
          <a:lstStyle/>
          <a:p>
            <a:r>
              <a:rPr lang="es-ES" sz="2800" dirty="0"/>
              <a:t>FUSIÓN TERCEROS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54BB071-1415-4ED7-BB6F-1CCAF5083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2492896"/>
            <a:ext cx="4500494" cy="289172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9BF6075-98F2-430C-B164-B1AA462C7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8" y="2132856"/>
            <a:ext cx="5761525" cy="343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49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5087888" y="2348880"/>
            <a:ext cx="4032448" cy="792088"/>
          </a:xfrm>
        </p:spPr>
        <p:txBody>
          <a:bodyPr/>
          <a:lstStyle/>
          <a:p>
            <a:pPr algn="l"/>
            <a:r>
              <a:rPr lang="es-E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Soporte: 976 300 110</a:t>
            </a:r>
          </a:p>
          <a:p>
            <a:pPr algn="l"/>
            <a:r>
              <a:rPr lang="es-ES" sz="18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soportegestiona@espublico.com</a:t>
            </a:r>
            <a:endParaRPr lang="es-E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s-E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 descr="C:\Users\David\Pictures\Galería multimedia de Microsoft\j0434874.png">
            <a:extLst>
              <a:ext uri="{FF2B5EF4-FFF2-40B4-BE49-F238E27FC236}">
                <a16:creationId xmlns:a16="http://schemas.microsoft.com/office/drawing/2014/main" id="{8074D23F-64CD-4642-9E04-D738D37CE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180" y="1844824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92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03411" y="3346710"/>
            <a:ext cx="10585176" cy="36209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2000" i="1" dirty="0"/>
              <a:t>Es la infraestructura básica que permite el intercambio de asientos electrónicos de registro entre las AAPP. </a:t>
            </a:r>
          </a:p>
          <a:p>
            <a:pPr marL="0" indent="0">
              <a:lnSpc>
                <a:spcPct val="150000"/>
              </a:lnSpc>
              <a:buNone/>
            </a:pPr>
            <a:endParaRPr lang="es-ES" sz="2000" i="1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1800" dirty="0"/>
              <a:t>Su implantación permite </a:t>
            </a:r>
            <a:r>
              <a:rPr lang="es-ES" sz="1800" b="1" dirty="0"/>
              <a:t>eliminar el tránsito de papel entre administraciones</a:t>
            </a:r>
            <a:r>
              <a:rPr lang="es-ES" sz="1800" dirty="0"/>
              <a:t>, aumentando la eficiencia y eliminando los costes de manipulación y remisión del papel, gracias a la generación de copias auténticas electrónicas de la documentación presentada en los asientos de registro.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919536" y="908720"/>
            <a:ext cx="8352928" cy="432048"/>
          </a:xfrm>
        </p:spPr>
        <p:txBody>
          <a:bodyPr/>
          <a:lstStyle/>
          <a:p>
            <a:r>
              <a:rPr lang="es-ES" sz="2800" dirty="0">
                <a:solidFill>
                  <a:srgbClr val="FF6600"/>
                </a:solidFill>
                <a:latin typeface="Open Sans Light" panose="020B0306030504020204"/>
                <a:cs typeface="Segoe UI Light" panose="020B0502040204020203" pitchFamily="34" charset="0"/>
              </a:rPr>
              <a:t>¿Qué es SIR?</a:t>
            </a:r>
          </a:p>
        </p:txBody>
      </p:sp>
      <p:pic>
        <p:nvPicPr>
          <p:cNvPr id="4" name="Picture 4" descr="Resultado de imagen de sistema interconexiÃ³n entre registros">
            <a:extLst>
              <a:ext uri="{FF2B5EF4-FFF2-40B4-BE49-F238E27FC236}">
                <a16:creationId xmlns:a16="http://schemas.microsoft.com/office/drawing/2014/main" id="{159E0F53-8FFF-46E3-A9DA-40F119A41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26" y="1830302"/>
            <a:ext cx="1524148" cy="108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005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Rectángulo">
            <a:extLst>
              <a:ext uri="{FF2B5EF4-FFF2-40B4-BE49-F238E27FC236}">
                <a16:creationId xmlns:a16="http://schemas.microsoft.com/office/drawing/2014/main" id="{4A6FAB81-A18F-41FC-B6DE-2036083569CE}"/>
              </a:ext>
            </a:extLst>
          </p:cNvPr>
          <p:cNvSpPr/>
          <p:nvPr/>
        </p:nvSpPr>
        <p:spPr>
          <a:xfrm>
            <a:off x="1208400" y="1700808"/>
            <a:ext cx="10080000" cy="14401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5 CuadroTexto">
            <a:extLst>
              <a:ext uri="{FF2B5EF4-FFF2-40B4-BE49-F238E27FC236}">
                <a16:creationId xmlns:a16="http://schemas.microsoft.com/office/drawing/2014/main" id="{E1E3FFE2-3B45-4ACC-92F6-BDB6BA6D8E86}"/>
              </a:ext>
            </a:extLst>
          </p:cNvPr>
          <p:cNvSpPr txBox="1"/>
          <p:nvPr/>
        </p:nvSpPr>
        <p:spPr>
          <a:xfrm>
            <a:off x="1298400" y="1789620"/>
            <a:ext cx="9900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Artículo 3  Ley 40/2015. Principios generales</a:t>
            </a:r>
          </a:p>
          <a:p>
            <a:endParaRPr lang="es-ES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  <a:p>
            <a:pPr algn="just"/>
            <a:r>
              <a:rPr lang="es-ES" sz="1100" dirty="0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2</a:t>
            </a:r>
            <a:r>
              <a:rPr lang="es-ES" sz="1400" b="1" u="sng" dirty="0">
                <a:solidFill>
                  <a:srgbClr val="FF66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. Las Administraciones Públicas se relacionarán entre sí </a:t>
            </a:r>
            <a:r>
              <a:rPr lang="es-ES" sz="1100" b="1" dirty="0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y con sus órganos, organismos públicos y entidades vinculados o dependientes </a:t>
            </a:r>
            <a:r>
              <a:rPr lang="es-ES" sz="1400" b="1" u="sng" dirty="0">
                <a:solidFill>
                  <a:srgbClr val="FF66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a través de medios electrónicos, </a:t>
            </a:r>
            <a:r>
              <a:rPr lang="es-ES" sz="1100" dirty="0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que aseguren la interoperabilidad y seguridad de los sistemas y soluciones adoptadas por cada una de ellas, garantizarán la protección de los datos de carácter personal, y facilitarán preferentemente la prestación conjunta de servicios a los interesados.</a:t>
            </a:r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6BE29249-4BCE-49EB-9EC6-8C256F8DA78E}"/>
              </a:ext>
            </a:extLst>
          </p:cNvPr>
          <p:cNvSpPr/>
          <p:nvPr/>
        </p:nvSpPr>
        <p:spPr>
          <a:xfrm>
            <a:off x="1208400" y="3356990"/>
            <a:ext cx="10080000" cy="28392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>
            <a:extLst>
              <a:ext uri="{FF2B5EF4-FFF2-40B4-BE49-F238E27FC236}">
                <a16:creationId xmlns:a16="http://schemas.microsoft.com/office/drawing/2014/main" id="{DBBB5575-3240-4C70-AE75-6CBA253B6AD9}"/>
              </a:ext>
            </a:extLst>
          </p:cNvPr>
          <p:cNvSpPr txBox="1"/>
          <p:nvPr/>
        </p:nvSpPr>
        <p:spPr>
          <a:xfrm>
            <a:off x="1298400" y="3423332"/>
            <a:ext cx="9900000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Artículo 16  Ley 39/2015. Registros</a:t>
            </a:r>
          </a:p>
          <a:p>
            <a:endParaRPr lang="es-ES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  <a:p>
            <a:pPr algn="just"/>
            <a:r>
              <a:rPr lang="es-ES" sz="1100" dirty="0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4. </a:t>
            </a:r>
            <a:r>
              <a:rPr lang="es-ES" sz="1100" b="1" dirty="0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Los documentos que los interesados dirijan a los </a:t>
            </a:r>
            <a:r>
              <a:rPr lang="es-ES" sz="1100" dirty="0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órganos</a:t>
            </a:r>
            <a:r>
              <a:rPr lang="es-ES" sz="1100" b="1" dirty="0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de las Administraciones Públicas podrán presentarse:</a:t>
            </a:r>
          </a:p>
          <a:p>
            <a:pPr algn="just"/>
            <a:endParaRPr lang="es-ES" sz="1100" b="1" dirty="0"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  <a:p>
            <a:pPr algn="just"/>
            <a:r>
              <a:rPr lang="es-ES" sz="1100" dirty="0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a) En el registro electrónico de la Administración u Organismo al que se dirijan, </a:t>
            </a:r>
            <a:r>
              <a:rPr lang="es-ES" sz="1400" b="1" u="sng" dirty="0">
                <a:solidFill>
                  <a:srgbClr val="FF66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así como en los restantes registros electrónicos de cualquiera de los sujetos a los que se refiere el artículo 2.1.</a:t>
            </a:r>
          </a:p>
          <a:p>
            <a:pPr algn="just"/>
            <a:r>
              <a:rPr lang="es-ES" sz="1100" dirty="0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b) En las oficinas de Correos, en la forma que reglamentariamente se establezca.</a:t>
            </a:r>
          </a:p>
          <a:p>
            <a:pPr algn="just"/>
            <a:r>
              <a:rPr lang="es-ES" sz="1100" dirty="0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c) En las representaciones diplomáticas u oficinas consulares de España en el extranjero.</a:t>
            </a:r>
          </a:p>
          <a:p>
            <a:pPr algn="just"/>
            <a:r>
              <a:rPr lang="es-ES" sz="1100" dirty="0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d) En las oficinas de asistencia en materia de registros.</a:t>
            </a:r>
          </a:p>
          <a:p>
            <a:pPr algn="just"/>
            <a:r>
              <a:rPr lang="es-ES" sz="1100" dirty="0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e) En cualquier otro que establezcan las disposiciones vigentes.</a:t>
            </a:r>
          </a:p>
          <a:p>
            <a:pPr algn="just"/>
            <a:endParaRPr lang="es-ES" sz="1100" dirty="0"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  <a:p>
            <a:pPr algn="just"/>
            <a:r>
              <a:rPr lang="es-ES" sz="1100" b="1" u="sng" dirty="0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Los registros electrónicos de todas y cada una de las Administraciones, </a:t>
            </a:r>
            <a:r>
              <a:rPr lang="es-ES" sz="1400" b="1" u="sng" dirty="0">
                <a:solidFill>
                  <a:srgbClr val="FF66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deberán ser plenamente interoperables, </a:t>
            </a:r>
            <a:r>
              <a:rPr lang="es-ES" sz="1100" b="1" u="sng" dirty="0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de modo que se garantice su compatibilidad informática e interconexión, así como la transmisión telemática de los asientos registrales y de los documentos que se presenten en cualquiera de los registros.</a:t>
            </a:r>
          </a:p>
          <a:p>
            <a:pPr algn="just"/>
            <a:endParaRPr lang="es-ES" sz="1050" dirty="0"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1" name="2 Título">
            <a:extLst>
              <a:ext uri="{FF2B5EF4-FFF2-40B4-BE49-F238E27FC236}">
                <a16:creationId xmlns:a16="http://schemas.microsoft.com/office/drawing/2014/main" id="{7868AA8B-6951-47CC-83A6-13392EC29CF2}"/>
              </a:ext>
            </a:extLst>
          </p:cNvPr>
          <p:cNvSpPr txBox="1">
            <a:spLocks/>
          </p:cNvSpPr>
          <p:nvPr/>
        </p:nvSpPr>
        <p:spPr>
          <a:xfrm>
            <a:off x="2071936" y="1061120"/>
            <a:ext cx="8352928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6C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s-ES" sz="2800" dirty="0">
                <a:solidFill>
                  <a:srgbClr val="FF6600"/>
                </a:solidFill>
                <a:latin typeface="Open Sans Light" panose="020B0306030504020204"/>
                <a:cs typeface="Segoe UI Light" panose="020B0502040204020203" pitchFamily="34" charset="0"/>
              </a:rPr>
              <a:t>Normativa</a:t>
            </a:r>
          </a:p>
        </p:txBody>
      </p:sp>
    </p:spTree>
    <p:extLst>
      <p:ext uri="{BB962C8B-B14F-4D97-AF65-F5344CB8AC3E}">
        <p14:creationId xmlns:p14="http://schemas.microsoft.com/office/powerpoint/2010/main" val="43637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246D34-30CA-4A43-948D-4C1605057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838" y="836712"/>
            <a:ext cx="8006324" cy="587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86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1 CuadroTexto">
            <a:extLst>
              <a:ext uri="{FF2B5EF4-FFF2-40B4-BE49-F238E27FC236}">
                <a16:creationId xmlns:a16="http://schemas.microsoft.com/office/drawing/2014/main" id="{C785DF41-6F3E-48DA-8FA1-139B26979138}"/>
              </a:ext>
            </a:extLst>
          </p:cNvPr>
          <p:cNvSpPr txBox="1"/>
          <p:nvPr/>
        </p:nvSpPr>
        <p:spPr>
          <a:xfrm>
            <a:off x="1596005" y="951984"/>
            <a:ext cx="8999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FF6600"/>
                </a:solidFill>
                <a:latin typeface="Open Sans Light" panose="020B0306030504020204"/>
                <a:cs typeface="Segoe UI Light" panose="020B0502040204020203" pitchFamily="34" charset="0"/>
              </a:rPr>
              <a:t>Notificación VS Comunicación</a:t>
            </a:r>
          </a:p>
        </p:txBody>
      </p:sp>
      <p:sp>
        <p:nvSpPr>
          <p:cNvPr id="10" name="3 Rectángulo">
            <a:extLst>
              <a:ext uri="{FF2B5EF4-FFF2-40B4-BE49-F238E27FC236}">
                <a16:creationId xmlns:a16="http://schemas.microsoft.com/office/drawing/2014/main" id="{40EA736D-CC35-4EAE-91F9-B5CBA6345BB0}"/>
              </a:ext>
            </a:extLst>
          </p:cNvPr>
          <p:cNvSpPr/>
          <p:nvPr/>
        </p:nvSpPr>
        <p:spPr>
          <a:xfrm>
            <a:off x="378301" y="1772817"/>
            <a:ext cx="11435393" cy="3312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5 CuadroTexto">
            <a:extLst>
              <a:ext uri="{FF2B5EF4-FFF2-40B4-BE49-F238E27FC236}">
                <a16:creationId xmlns:a16="http://schemas.microsoft.com/office/drawing/2014/main" id="{44A6BF4C-9480-4FC9-99F2-C811BA81D8D4}"/>
              </a:ext>
            </a:extLst>
          </p:cNvPr>
          <p:cNvSpPr txBox="1"/>
          <p:nvPr/>
        </p:nvSpPr>
        <p:spPr>
          <a:xfrm>
            <a:off x="491678" y="1844824"/>
            <a:ext cx="1120864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Notificación </a:t>
            </a:r>
            <a:r>
              <a:rPr lang="es-ES" b="1" u="sng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(AFECTA A DERECHOS O INTERESES)</a:t>
            </a:r>
          </a:p>
          <a:p>
            <a:pPr algn="just"/>
            <a:endParaRPr lang="es-ES" b="1" u="sng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s-ES" sz="12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Traslado de actos administrativos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Efectos administrativos (Alegaciones, recursos,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Necesitamos tener constancia de la recepción para considerar plazos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2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algn="just"/>
            <a:endParaRPr lang="es-ES" sz="12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s-ES" sz="12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Comunicación </a:t>
            </a:r>
            <a:r>
              <a:rPr lang="es-ES" b="1" u="sng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(SIN EFECTO JURÍDICO, PONEN EN CONOCIMIENTO)</a:t>
            </a:r>
          </a:p>
          <a:p>
            <a:pPr algn="just"/>
            <a:endParaRPr lang="es-ES" b="1" u="sng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s-ES" sz="12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Resto de supuestos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s-ES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el ámbito de relaciones entre administraciones públicas se han establecido diferentes medios diferenciándose si nos encontramos ante una notificación o una comunicación entre AAPP.</a:t>
            </a:r>
          </a:p>
          <a:p>
            <a:endParaRPr lang="es-ES" sz="14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8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23F060E-C7D1-4A4D-8098-41864D629024}"/>
              </a:ext>
            </a:extLst>
          </p:cNvPr>
          <p:cNvSpPr/>
          <p:nvPr/>
        </p:nvSpPr>
        <p:spPr>
          <a:xfrm>
            <a:off x="2927648" y="3577149"/>
            <a:ext cx="5904656" cy="68931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147766C0-3066-4910-9AC7-B0E1E9B04B4D}"/>
              </a:ext>
            </a:extLst>
          </p:cNvPr>
          <p:cNvSpPr/>
          <p:nvPr/>
        </p:nvSpPr>
        <p:spPr>
          <a:xfrm>
            <a:off x="2927648" y="4934252"/>
            <a:ext cx="5904656" cy="68931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2 CuadroTexto">
            <a:extLst>
              <a:ext uri="{FF2B5EF4-FFF2-40B4-BE49-F238E27FC236}">
                <a16:creationId xmlns:a16="http://schemas.microsoft.com/office/drawing/2014/main" id="{A4A9CE3C-DFAD-4BEE-9522-2F9BFA7F572C}"/>
              </a:ext>
            </a:extLst>
          </p:cNvPr>
          <p:cNvSpPr txBox="1"/>
          <p:nvPr/>
        </p:nvSpPr>
        <p:spPr>
          <a:xfrm>
            <a:off x="493486" y="1012954"/>
            <a:ext cx="1147485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>
              <a:solidFill>
                <a:srgbClr val="FF6C00"/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es-ES" sz="2400" dirty="0">
              <a:solidFill>
                <a:srgbClr val="FF6C00"/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es-ES" sz="2400" dirty="0">
              <a:solidFill>
                <a:srgbClr val="FF6C00"/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Entendidos estos conceptos debemos tener claro qué medio o canal elige cada uno de ellos para las relaciones 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entre las AAPP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NOTIFICACIÓN             </a:t>
            </a:r>
            <a:r>
              <a:rPr lang="es-ES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Sede Electrónica / Punto Acceso General (Notific@)</a:t>
            </a:r>
          </a:p>
          <a:p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COMUNICACIÓN                   </a:t>
            </a:r>
            <a:r>
              <a:rPr lang="es-ES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Sistema de Interconexión de Registros (SIR)</a:t>
            </a:r>
          </a:p>
          <a:p>
            <a:pPr marL="457200" indent="-457200">
              <a:buFont typeface="+mj-lt"/>
              <a:buAutoNum type="arabicPeriod"/>
            </a:pP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s-ES" sz="2000" dirty="0">
              <a:solidFill>
                <a:schemeClr val="bg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11 CuadroTexto">
            <a:extLst>
              <a:ext uri="{FF2B5EF4-FFF2-40B4-BE49-F238E27FC236}">
                <a16:creationId xmlns:a16="http://schemas.microsoft.com/office/drawing/2014/main" id="{A9717899-ECE3-4577-A527-1B45301B62D0}"/>
              </a:ext>
            </a:extLst>
          </p:cNvPr>
          <p:cNvSpPr txBox="1"/>
          <p:nvPr/>
        </p:nvSpPr>
        <p:spPr>
          <a:xfrm>
            <a:off x="1596008" y="908720"/>
            <a:ext cx="8999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FF6600"/>
                </a:solidFill>
                <a:latin typeface="Open Sans Light" panose="020B0306030504020204"/>
                <a:cs typeface="Segoe UI Light" panose="020B0502040204020203" pitchFamily="34" charset="0"/>
              </a:rPr>
              <a:t>Notificación VS Comunicación</a:t>
            </a:r>
          </a:p>
        </p:txBody>
      </p:sp>
      <p:pic>
        <p:nvPicPr>
          <p:cNvPr id="1026" name="Picture 2" descr="Resultado de imagen de notific@">
            <a:extLst>
              <a:ext uri="{FF2B5EF4-FFF2-40B4-BE49-F238E27FC236}">
                <a16:creationId xmlns:a16="http://schemas.microsoft.com/office/drawing/2014/main" id="{6D9F2A4C-35DD-4280-A944-D6902111A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62" y="3429000"/>
            <a:ext cx="1656184" cy="89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sistema interconexiÃ³n entre registros">
            <a:extLst>
              <a:ext uri="{FF2B5EF4-FFF2-40B4-BE49-F238E27FC236}">
                <a16:creationId xmlns:a16="http://schemas.microsoft.com/office/drawing/2014/main" id="{847190AC-C3FB-4642-A791-E907C8E2E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134" y="4877229"/>
            <a:ext cx="1200041" cy="85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053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0 CuadroTexto">
            <a:extLst>
              <a:ext uri="{FF2B5EF4-FFF2-40B4-BE49-F238E27FC236}">
                <a16:creationId xmlns:a16="http://schemas.microsoft.com/office/drawing/2014/main" id="{48221302-A7EE-49C5-A494-08A968BD7179}"/>
              </a:ext>
            </a:extLst>
          </p:cNvPr>
          <p:cNvSpPr txBox="1"/>
          <p:nvPr/>
        </p:nvSpPr>
        <p:spPr>
          <a:xfrm>
            <a:off x="1639027" y="92425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A TRAVÉS DE SIR</a:t>
            </a:r>
          </a:p>
        </p:txBody>
      </p:sp>
      <p:sp>
        <p:nvSpPr>
          <p:cNvPr id="10" name="2 CuadroTexto">
            <a:extLst>
              <a:ext uri="{FF2B5EF4-FFF2-40B4-BE49-F238E27FC236}">
                <a16:creationId xmlns:a16="http://schemas.microsoft.com/office/drawing/2014/main" id="{9C2ADCEF-D36F-42A6-8C88-BFA615E5350C}"/>
              </a:ext>
            </a:extLst>
          </p:cNvPr>
          <p:cNvSpPr txBox="1"/>
          <p:nvPr/>
        </p:nvSpPr>
        <p:spPr>
          <a:xfrm>
            <a:off x="6606563" y="357810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VENTANILLA ÚNICA</a:t>
            </a:r>
          </a:p>
        </p:txBody>
      </p:sp>
      <p:sp>
        <p:nvSpPr>
          <p:cNvPr id="12" name="3 CuadroTexto">
            <a:extLst>
              <a:ext uri="{FF2B5EF4-FFF2-40B4-BE49-F238E27FC236}">
                <a16:creationId xmlns:a16="http://schemas.microsoft.com/office/drawing/2014/main" id="{AE025CF0-E3ED-479D-8602-8E794AA55F90}"/>
              </a:ext>
            </a:extLst>
          </p:cNvPr>
          <p:cNvSpPr txBox="1"/>
          <p:nvPr/>
        </p:nvSpPr>
        <p:spPr>
          <a:xfrm>
            <a:off x="1566003" y="3578109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COMUNICACIONES ENTRE AAPP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C6F717BB-A804-4484-B207-2C88990F6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873" y="2062973"/>
            <a:ext cx="1497906" cy="141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1F3C9B6-6B15-499F-AC8D-FE2F50970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5855">
            <a:off x="3729954" y="2049442"/>
            <a:ext cx="1497906" cy="141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AAF4BCA-5BC1-4819-88C6-632751B73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418" y="1567257"/>
            <a:ext cx="1584176" cy="116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D37D0667-AA3D-4B04-AFFD-A66F85D66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9"/>
          <a:stretch/>
        </p:blipFill>
        <p:spPr bwMode="auto">
          <a:xfrm>
            <a:off x="5091629" y="4087488"/>
            <a:ext cx="1685380" cy="107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4 Grupo">
            <a:extLst>
              <a:ext uri="{FF2B5EF4-FFF2-40B4-BE49-F238E27FC236}">
                <a16:creationId xmlns:a16="http://schemas.microsoft.com/office/drawing/2014/main" id="{FCB831A8-E21A-472B-8A6F-8B1F536E6304}"/>
              </a:ext>
            </a:extLst>
          </p:cNvPr>
          <p:cNvGrpSpPr/>
          <p:nvPr/>
        </p:nvGrpSpPr>
        <p:grpSpPr>
          <a:xfrm>
            <a:off x="1631504" y="5733256"/>
            <a:ext cx="5947879" cy="663235"/>
            <a:chOff x="136289" y="5472149"/>
            <a:chExt cx="5947879" cy="663235"/>
          </a:xfrm>
        </p:grpSpPr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id="{3C8E418D-B8E0-44FE-A107-A0E801F413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832" y="5472149"/>
              <a:ext cx="1239962" cy="663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1 Rectángulo">
              <a:extLst>
                <a:ext uri="{FF2B5EF4-FFF2-40B4-BE49-F238E27FC236}">
                  <a16:creationId xmlns:a16="http://schemas.microsoft.com/office/drawing/2014/main" id="{A87D3C4E-322D-4D0B-A075-6FC7404BEE2F}"/>
                </a:ext>
              </a:extLst>
            </p:cNvPr>
            <p:cNvSpPr/>
            <p:nvPr/>
          </p:nvSpPr>
          <p:spPr>
            <a:xfrm>
              <a:off x="136289" y="5702849"/>
              <a:ext cx="59478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i="1" dirty="0">
                  <a:solidFill>
                    <a:schemeClr val="bg1">
                      <a:lumMod val="50000"/>
                    </a:schemeClr>
                  </a:solidFill>
                  <a:latin typeface="Roboto Light" pitchFamily="2" charset="0"/>
                  <a:ea typeface="Roboto Light" pitchFamily="2" charset="0"/>
                  <a:cs typeface="Roboto Light" pitchFamily="2" charset="0"/>
                </a:rPr>
                <a:t>(*)NOTIFICACIONES A TRAVÉS DE</a:t>
              </a:r>
            </a:p>
          </p:txBody>
        </p:sp>
      </p:grpSp>
      <p:sp>
        <p:nvSpPr>
          <p:cNvPr id="20" name="12 CuadroTexto">
            <a:extLst>
              <a:ext uri="{FF2B5EF4-FFF2-40B4-BE49-F238E27FC236}">
                <a16:creationId xmlns:a16="http://schemas.microsoft.com/office/drawing/2014/main" id="{50196F1A-EF57-491C-8527-FB19761F2F44}"/>
              </a:ext>
            </a:extLst>
          </p:cNvPr>
          <p:cNvSpPr txBox="1"/>
          <p:nvPr/>
        </p:nvSpPr>
        <p:spPr>
          <a:xfrm>
            <a:off x="6726915" y="4132017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(Art 16.4.a) Ley 39/2015)</a:t>
            </a:r>
          </a:p>
          <a:p>
            <a:pPr algn="ctr"/>
            <a:r>
              <a:rPr lang="es-ES" sz="12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+ deber de asistencia (Art. 12 Ley 39/2015)</a:t>
            </a:r>
          </a:p>
        </p:txBody>
      </p:sp>
      <p:sp>
        <p:nvSpPr>
          <p:cNvPr id="21" name="13 CuadroTexto">
            <a:extLst>
              <a:ext uri="{FF2B5EF4-FFF2-40B4-BE49-F238E27FC236}">
                <a16:creationId xmlns:a16="http://schemas.microsoft.com/office/drawing/2014/main" id="{4228B2D2-652E-41BC-9F17-2DE5CE2202AD}"/>
              </a:ext>
            </a:extLst>
          </p:cNvPr>
          <p:cNvSpPr txBox="1"/>
          <p:nvPr/>
        </p:nvSpPr>
        <p:spPr>
          <a:xfrm>
            <a:off x="1349979" y="4523505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(Art 3.2 Ley 40/2015)</a:t>
            </a:r>
          </a:p>
        </p:txBody>
      </p:sp>
      <p:sp>
        <p:nvSpPr>
          <p:cNvPr id="22" name="14 CuadroTexto">
            <a:extLst>
              <a:ext uri="{FF2B5EF4-FFF2-40B4-BE49-F238E27FC236}">
                <a16:creationId xmlns:a16="http://schemas.microsoft.com/office/drawing/2014/main" id="{DF0025DA-5113-43AB-BB34-537CBE081899}"/>
              </a:ext>
            </a:extLst>
          </p:cNvPr>
          <p:cNvSpPr txBox="1"/>
          <p:nvPr/>
        </p:nvSpPr>
        <p:spPr>
          <a:xfrm>
            <a:off x="3985402" y="5166657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Directorio Común de Unidades Orgánicas y Oficinas</a:t>
            </a:r>
          </a:p>
        </p:txBody>
      </p:sp>
    </p:spTree>
    <p:extLst>
      <p:ext uri="{BB962C8B-B14F-4D97-AF65-F5344CB8AC3E}">
        <p14:creationId xmlns:p14="http://schemas.microsoft.com/office/powerpoint/2010/main" val="135160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E370A0A-7575-4072-9706-2568A278B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23"/>
          <a:stretch/>
        </p:blipFill>
        <p:spPr>
          <a:xfrm>
            <a:off x="3189294" y="1707798"/>
            <a:ext cx="5813411" cy="1358029"/>
          </a:xfrm>
          <a:prstGeom prst="rect">
            <a:avLst/>
          </a:prstGeom>
        </p:spPr>
      </p:pic>
      <p:sp>
        <p:nvSpPr>
          <p:cNvPr id="5" name="11 CuadroTexto">
            <a:extLst>
              <a:ext uri="{FF2B5EF4-FFF2-40B4-BE49-F238E27FC236}">
                <a16:creationId xmlns:a16="http://schemas.microsoft.com/office/drawing/2014/main" id="{2BA5CA1B-F9DB-47F4-B32A-999BD8BEED23}"/>
              </a:ext>
            </a:extLst>
          </p:cNvPr>
          <p:cNvSpPr txBox="1"/>
          <p:nvPr/>
        </p:nvSpPr>
        <p:spPr>
          <a:xfrm>
            <a:off x="1596008" y="818922"/>
            <a:ext cx="8999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FF6600"/>
                </a:solidFill>
                <a:latin typeface="Open Sans Light" panose="020B0306030504020204"/>
                <a:cs typeface="Segoe UI Light" panose="020B0502040204020203" pitchFamily="34" charset="0"/>
              </a:rPr>
              <a:t>Sistema de Interconexión de Registros (SIR)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7B8450-DD87-42BD-8648-08F31848C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92" y="3403119"/>
            <a:ext cx="11739816" cy="266429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42581BA-08ED-48B1-81FF-8126B357F3F9}"/>
              </a:ext>
            </a:extLst>
          </p:cNvPr>
          <p:cNvSpPr/>
          <p:nvPr/>
        </p:nvSpPr>
        <p:spPr>
          <a:xfrm>
            <a:off x="2927648" y="4509120"/>
            <a:ext cx="648072" cy="288032"/>
          </a:xfrm>
          <a:prstGeom prst="rect">
            <a:avLst/>
          </a:prstGeom>
          <a:noFill/>
          <a:ln>
            <a:solidFill>
              <a:srgbClr val="F7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E03E97B-3A0C-4A7C-80C2-1FFC44944381}"/>
              </a:ext>
            </a:extLst>
          </p:cNvPr>
          <p:cNvSpPr/>
          <p:nvPr/>
        </p:nvSpPr>
        <p:spPr>
          <a:xfrm>
            <a:off x="4943872" y="4515197"/>
            <a:ext cx="648072" cy="288032"/>
          </a:xfrm>
          <a:prstGeom prst="rect">
            <a:avLst/>
          </a:prstGeom>
          <a:noFill/>
          <a:ln>
            <a:solidFill>
              <a:srgbClr val="F7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6FD0EC9-0D93-488F-9C5F-BC575E8056D3}"/>
              </a:ext>
            </a:extLst>
          </p:cNvPr>
          <p:cNvSpPr/>
          <p:nvPr/>
        </p:nvSpPr>
        <p:spPr>
          <a:xfrm>
            <a:off x="9552384" y="4509120"/>
            <a:ext cx="648072" cy="288032"/>
          </a:xfrm>
          <a:prstGeom prst="rect">
            <a:avLst/>
          </a:prstGeom>
          <a:noFill/>
          <a:ln>
            <a:solidFill>
              <a:srgbClr val="F7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2607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{893B2791-9181-A840-9156-7C4CF69B90B2}tf16401378</Template>
  <TotalTime>3744</TotalTime>
  <Words>854</Words>
  <Application>Microsoft Office PowerPoint</Application>
  <PresentationFormat>Panorámica</PresentationFormat>
  <Paragraphs>125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Calibri</vt:lpstr>
      <vt:lpstr>Open Sans</vt:lpstr>
      <vt:lpstr>Open Sans Light</vt:lpstr>
      <vt:lpstr>Open Sans Semibold</vt:lpstr>
      <vt:lpstr>Roboto Light</vt:lpstr>
      <vt:lpstr>Segoe UI Light</vt:lpstr>
      <vt:lpstr>Tema de Office</vt:lpstr>
      <vt:lpstr>Presentación de PowerPoint</vt:lpstr>
      <vt:lpstr>Sistema de Interconexión de Registros (SIR)</vt:lpstr>
      <vt:lpstr>¿Qué es SIR?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FUSIÓN TERCEROS</vt:lpstr>
      <vt:lpstr>FUSIÓN TERCEROS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Elías</dc:creator>
  <cp:lastModifiedBy>Luis Ángel Corral Crego</cp:lastModifiedBy>
  <cp:revision>324</cp:revision>
  <cp:lastPrinted>2017-06-12T11:21:08Z</cp:lastPrinted>
  <dcterms:created xsi:type="dcterms:W3CDTF">2015-09-04T08:57:20Z</dcterms:created>
  <dcterms:modified xsi:type="dcterms:W3CDTF">2020-10-17T09:12:26Z</dcterms:modified>
</cp:coreProperties>
</file>